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Lustria"/>
      <p:regular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6" Type="http://schemas.openxmlformats.org/officeDocument/2006/relationships/font" Target="fonts/Lustri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370693" y="1769540"/>
            <a:ext cx="9440034" cy="182880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Lustria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0693" y="3598339"/>
            <a:ext cx="9440034" cy="104986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26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98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98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panoPhotoInset.png" id="72" name="Google Shape;72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3883" y="547807"/>
            <a:ext cx="10141799" cy="381680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 txBox="1"/>
          <p:nvPr>
            <p:ph type="title"/>
          </p:nvPr>
        </p:nvSpPr>
        <p:spPr>
          <a:xfrm>
            <a:off x="913806" y="4565255"/>
            <a:ext cx="10355326" cy="543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Lustria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/>
          <p:nvPr>
            <p:ph idx="2" type="pic"/>
          </p:nvPr>
        </p:nvSpPr>
        <p:spPr>
          <a:xfrm>
            <a:off x="1169349" y="695009"/>
            <a:ext cx="9845346" cy="3525671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75" name="Google Shape;75;p11"/>
          <p:cNvSpPr txBox="1"/>
          <p:nvPr>
            <p:ph idx="1" type="body"/>
          </p:nvPr>
        </p:nvSpPr>
        <p:spPr>
          <a:xfrm>
            <a:off x="913795" y="5108728"/>
            <a:ext cx="10353762" cy="6824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76" name="Google Shape;76;p1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type="title"/>
          </p:nvPr>
        </p:nvSpPr>
        <p:spPr>
          <a:xfrm>
            <a:off x="913795" y="608437"/>
            <a:ext cx="10353762" cy="35343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913794" y="4295180"/>
            <a:ext cx="10353763" cy="150182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2" name="Google Shape;82;p12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2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" type="body"/>
          </p:nvPr>
        </p:nvSpPr>
        <p:spPr>
          <a:xfrm>
            <a:off x="1720644" y="3610032"/>
            <a:ext cx="8752299" cy="532749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8" name="Google Shape;88;p13"/>
          <p:cNvSpPr txBox="1"/>
          <p:nvPr>
            <p:ph idx="2" type="body"/>
          </p:nvPr>
        </p:nvSpPr>
        <p:spPr>
          <a:xfrm>
            <a:off x="913794" y="4304353"/>
            <a:ext cx="10353763" cy="1489496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89" name="Google Shape;89;p1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ustria"/>
              <a:buNone/>
            </a:pPr>
            <a:r>
              <a:rPr b="0" lang="sr-Cyrl-RS" sz="8000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“</a:t>
            </a:r>
            <a:endParaRPr/>
          </a:p>
        </p:txBody>
      </p:sp>
      <p:sp>
        <p:nvSpPr>
          <p:cNvPr id="93" name="Google Shape;93;p13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Lustria"/>
              <a:buNone/>
            </a:pPr>
            <a:r>
              <a:rPr b="0" lang="sr-Cyrl-RS" sz="8000" cap="non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913794" y="2126942"/>
            <a:ext cx="10353763" cy="2511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913784" y="4650556"/>
            <a:ext cx="10352199" cy="114064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00"/>
              <a:buNone/>
              <a:defRPr sz="1000"/>
            </a:lvl9pPr>
          </a:lstStyle>
          <a:p/>
        </p:txBody>
      </p:sp>
      <p:sp>
        <p:nvSpPr>
          <p:cNvPr id="97" name="Google Shape;97;p1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913795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3" name="Google Shape;103;p15"/>
          <p:cNvSpPr txBox="1"/>
          <p:nvPr>
            <p:ph idx="2" type="body"/>
          </p:nvPr>
        </p:nvSpPr>
        <p:spPr>
          <a:xfrm>
            <a:off x="913795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04" name="Google Shape;104;p15"/>
          <p:cNvSpPr txBox="1"/>
          <p:nvPr>
            <p:ph idx="3" type="body"/>
          </p:nvPr>
        </p:nvSpPr>
        <p:spPr>
          <a:xfrm>
            <a:off x="4446711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5" name="Google Shape;105;p15"/>
          <p:cNvSpPr txBox="1"/>
          <p:nvPr>
            <p:ph idx="4" type="body"/>
          </p:nvPr>
        </p:nvSpPr>
        <p:spPr>
          <a:xfrm>
            <a:off x="4441435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06" name="Google Shape;106;p15"/>
          <p:cNvSpPr txBox="1"/>
          <p:nvPr>
            <p:ph idx="5" type="body"/>
          </p:nvPr>
        </p:nvSpPr>
        <p:spPr>
          <a:xfrm>
            <a:off x="7966572" y="1885950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07" name="Google Shape;107;p15"/>
          <p:cNvSpPr txBox="1"/>
          <p:nvPr>
            <p:ph idx="6" type="body"/>
          </p:nvPr>
        </p:nvSpPr>
        <p:spPr>
          <a:xfrm>
            <a:off x="7966572" y="2571750"/>
            <a:ext cx="3300984" cy="3219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08" name="Google Shape;108;p1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5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3colPhotoInset.png" id="112" name="Google Shape;11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97962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13" name="Google Shape;11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03800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3colPhotoInset.png" id="114" name="Google Shape;11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936051" y="1818214"/>
            <a:ext cx="3339972" cy="184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type="title"/>
          </p:nvPr>
        </p:nvSpPr>
        <p:spPr>
          <a:xfrm>
            <a:off x="913794" y="609600"/>
            <a:ext cx="10353763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16"/>
          <p:cNvSpPr txBox="1"/>
          <p:nvPr>
            <p:ph idx="1" type="body"/>
          </p:nvPr>
        </p:nvSpPr>
        <p:spPr>
          <a:xfrm>
            <a:off x="913795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17" name="Google Shape;117;p16"/>
          <p:cNvSpPr/>
          <p:nvPr>
            <p:ph idx="2" type="pic"/>
          </p:nvPr>
        </p:nvSpPr>
        <p:spPr>
          <a:xfrm>
            <a:off x="1018102" y="1938918"/>
            <a:ext cx="3092368" cy="160295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118" name="Google Shape;118;p16"/>
          <p:cNvSpPr txBox="1"/>
          <p:nvPr>
            <p:ph idx="3" type="body"/>
          </p:nvPr>
        </p:nvSpPr>
        <p:spPr>
          <a:xfrm>
            <a:off x="913795" y="4480368"/>
            <a:ext cx="3300984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19" name="Google Shape;119;p16"/>
          <p:cNvSpPr txBox="1"/>
          <p:nvPr>
            <p:ph idx="4" type="body"/>
          </p:nvPr>
        </p:nvSpPr>
        <p:spPr>
          <a:xfrm>
            <a:off x="4442788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0" name="Google Shape;120;p16"/>
          <p:cNvSpPr/>
          <p:nvPr>
            <p:ph idx="5" type="pic"/>
          </p:nvPr>
        </p:nvSpPr>
        <p:spPr>
          <a:xfrm>
            <a:off x="4545743" y="1939094"/>
            <a:ext cx="3092368" cy="160816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121" name="Google Shape;121;p16"/>
          <p:cNvSpPr txBox="1"/>
          <p:nvPr>
            <p:ph idx="6" type="body"/>
          </p:nvPr>
        </p:nvSpPr>
        <p:spPr>
          <a:xfrm>
            <a:off x="4441435" y="4480367"/>
            <a:ext cx="3300984" cy="131083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2" name="Google Shape;122;p16"/>
          <p:cNvSpPr txBox="1"/>
          <p:nvPr>
            <p:ph idx="7" type="body"/>
          </p:nvPr>
        </p:nvSpPr>
        <p:spPr>
          <a:xfrm>
            <a:off x="7966697" y="3904106"/>
            <a:ext cx="3300984" cy="5762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b="0"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123" name="Google Shape;123;p16"/>
          <p:cNvSpPr/>
          <p:nvPr>
            <p:ph idx="8" type="pic"/>
          </p:nvPr>
        </p:nvSpPr>
        <p:spPr>
          <a:xfrm>
            <a:off x="8075698" y="1934432"/>
            <a:ext cx="3092368" cy="1607294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124" name="Google Shape;124;p16"/>
          <p:cNvSpPr txBox="1"/>
          <p:nvPr>
            <p:ph idx="9" type="body"/>
          </p:nvPr>
        </p:nvSpPr>
        <p:spPr>
          <a:xfrm>
            <a:off x="7966572" y="4480365"/>
            <a:ext cx="3300984" cy="1310835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280"/>
              </a:spcBef>
              <a:spcAft>
                <a:spcPts val="0"/>
              </a:spcAft>
              <a:buSzPts val="980"/>
              <a:buNone/>
              <a:defRPr sz="1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125" name="Google Shape;125;p1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7"/>
          <p:cNvSpPr txBox="1"/>
          <p:nvPr>
            <p:ph idx="1" type="body"/>
          </p:nvPr>
        </p:nvSpPr>
        <p:spPr>
          <a:xfrm rot="5400000">
            <a:off x="4061301" y="-1415056"/>
            <a:ext cx="4058751" cy="1035376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31" name="Google Shape;131;p1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7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title"/>
          </p:nvPr>
        </p:nvSpPr>
        <p:spPr>
          <a:xfrm rot="5400000">
            <a:off x="7534511" y="2058156"/>
            <a:ext cx="5181601" cy="2284487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8"/>
          <p:cNvSpPr txBox="1"/>
          <p:nvPr>
            <p:ph idx="1" type="body"/>
          </p:nvPr>
        </p:nvSpPr>
        <p:spPr>
          <a:xfrm rot="5400000">
            <a:off x="2281431" y="-758036"/>
            <a:ext cx="5181601" cy="7916872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137" name="Google Shape;137;p1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8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1295401" y="1761067"/>
            <a:ext cx="9590550" cy="182881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1295401" y="3589879"/>
            <a:ext cx="9590550" cy="150705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40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98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98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913795" y="1732449"/>
            <a:ext cx="5060497" cy="40587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6202892" y="1732449"/>
            <a:ext cx="5064665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compPhotoInset.png" id="41" name="Google Shape;4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13795" y="1734506"/>
            <a:ext cx="5089072" cy="41487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ate-V2-HD-compPhotoInset.png" id="42" name="Google Shape;4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78485" y="1734506"/>
            <a:ext cx="5089072" cy="4148769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1005872" y="1835254"/>
            <a:ext cx="4876344" cy="54488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1005872" y="2380137"/>
            <a:ext cx="4876344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6294967" y="1835254"/>
            <a:ext cx="4895330" cy="54488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480"/>
              </a:spcBef>
              <a:spcAft>
                <a:spcPts val="0"/>
              </a:spcAft>
              <a:buSzPts val="1680"/>
              <a:buNone/>
              <a:defRPr b="0" sz="24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6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4" type="body"/>
          </p:nvPr>
        </p:nvSpPr>
        <p:spPr>
          <a:xfrm>
            <a:off x="6294967" y="2380137"/>
            <a:ext cx="4895330" cy="3411063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 sz="1800"/>
            </a:lvl1pPr>
            <a:lvl2pPr indent="-299719" lvl="1" marL="914400" algn="l">
              <a:spcBef>
                <a:spcPts val="600"/>
              </a:spcBef>
              <a:spcAft>
                <a:spcPts val="0"/>
              </a:spcAft>
              <a:buSzPts val="1120"/>
              <a:buChar char="🞚"/>
              <a:defRPr sz="1600"/>
            </a:lvl2pPr>
            <a:lvl3pPr indent="-290830" lvl="2" marL="1371600" algn="l">
              <a:spcBef>
                <a:spcPts val="600"/>
              </a:spcBef>
              <a:spcAft>
                <a:spcPts val="0"/>
              </a:spcAft>
              <a:buSzPts val="980"/>
              <a:buChar char="◈"/>
              <a:defRPr sz="1400"/>
            </a:lvl3pPr>
            <a:lvl4pPr indent="-281939" lvl="3" marL="1828800" algn="l">
              <a:spcBef>
                <a:spcPts val="600"/>
              </a:spcBef>
              <a:spcAft>
                <a:spcPts val="0"/>
              </a:spcAft>
              <a:buSzPts val="840"/>
              <a:buChar char="🞚"/>
              <a:defRPr sz="1200"/>
            </a:lvl4pPr>
            <a:lvl5pPr indent="-281939" lvl="4" marL="2286000" algn="l">
              <a:spcBef>
                <a:spcPts val="600"/>
              </a:spcBef>
              <a:spcAft>
                <a:spcPts val="0"/>
              </a:spcAft>
              <a:buSzPts val="840"/>
              <a:buChar char="◈"/>
              <a:defRPr sz="1200"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913795" y="609600"/>
            <a:ext cx="3706889" cy="182191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Lustria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4855633" y="609600"/>
            <a:ext cx="6411924" cy="518160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08610" lvl="0" marL="457200" algn="l">
              <a:spcBef>
                <a:spcPts val="360"/>
              </a:spcBef>
              <a:spcAft>
                <a:spcPts val="0"/>
              </a:spcAft>
              <a:buSzPts val="1260"/>
              <a:buChar char="◈"/>
              <a:defRPr/>
            </a:lvl1pPr>
            <a:lvl2pPr indent="-308610" lvl="1" marL="9144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2pPr>
            <a:lvl3pPr indent="-308610" lvl="2" marL="1371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3pPr>
            <a:lvl4pPr indent="-308610" lvl="3" marL="1828800" algn="l">
              <a:spcBef>
                <a:spcPts val="600"/>
              </a:spcBef>
              <a:spcAft>
                <a:spcPts val="0"/>
              </a:spcAft>
              <a:buSzPts val="1260"/>
              <a:buChar char="🞚"/>
              <a:defRPr/>
            </a:lvl4pPr>
            <a:lvl5pPr indent="-308610" lvl="4" marL="22860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5pPr>
            <a:lvl6pPr indent="-308610" lvl="5" marL="27432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6pPr>
            <a:lvl7pPr indent="-308610" lvl="6" marL="32004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7pPr>
            <a:lvl8pPr indent="-308609" lvl="7" marL="3657600" algn="l">
              <a:spcBef>
                <a:spcPts val="600"/>
              </a:spcBef>
              <a:spcAft>
                <a:spcPts val="0"/>
              </a:spcAft>
              <a:buSzPts val="1260"/>
              <a:buChar char="◈"/>
              <a:defRPr/>
            </a:lvl8pPr>
            <a:lvl9pPr indent="-308609" lvl="8" marL="4114800" algn="l">
              <a:spcBef>
                <a:spcPts val="600"/>
              </a:spcBef>
              <a:spcAft>
                <a:spcPts val="600"/>
              </a:spcAft>
              <a:buSzPts val="1260"/>
              <a:buChar char="◈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913795" y="2431518"/>
            <a:ext cx="3706889" cy="33596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late-V2-HD-vertPhotoInset.png" id="64" name="Google Shape;6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293665" y="609600"/>
            <a:ext cx="3584166" cy="520483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0"/>
          <p:cNvSpPr txBox="1"/>
          <p:nvPr>
            <p:ph type="title"/>
          </p:nvPr>
        </p:nvSpPr>
        <p:spPr>
          <a:xfrm>
            <a:off x="913795" y="609923"/>
            <a:ext cx="5934949" cy="1829338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Lustria"/>
              <a:buNone/>
              <a:defRPr b="0"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/>
          <p:nvPr>
            <p:ph idx="2" type="pic"/>
          </p:nvPr>
        </p:nvSpPr>
        <p:spPr>
          <a:xfrm>
            <a:off x="7442551" y="763702"/>
            <a:ext cx="3275751" cy="4912822"/>
          </a:xfrm>
          <a:prstGeom prst="rect">
            <a:avLst/>
          </a:prstGeom>
          <a:noFill/>
          <a:ln>
            <a:noFill/>
          </a:ln>
          <a:effectLst>
            <a:outerShdw blurRad="38100" dir="4440000" dist="25400">
              <a:srgbClr val="000000">
                <a:alpha val="35686"/>
              </a:srgbClr>
            </a:outerShdw>
          </a:effectLst>
        </p:spPr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913795" y="2439261"/>
            <a:ext cx="5934949" cy="3376134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spcBef>
                <a:spcPts val="320"/>
              </a:spcBef>
              <a:spcAft>
                <a:spcPts val="0"/>
              </a:spcAft>
              <a:buSzPts val="112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84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7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63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630"/>
              <a:buNone/>
              <a:defRPr sz="900"/>
            </a:lvl9pPr>
          </a:lstStyle>
          <a:p/>
        </p:txBody>
      </p:sp>
      <p:sp>
        <p:nvSpPr>
          <p:cNvPr id="68" name="Google Shape;68;p10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Lustria"/>
              <a:buNone/>
              <a:defRPr b="0" i="0" sz="4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◈"/>
              <a:defRPr b="0" i="0" sz="20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-30861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60"/>
              <a:buFont typeface="Noto Sans Symbols"/>
              <a:buChar char="🞚"/>
              <a:defRPr b="0" i="0" sz="18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-299719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120"/>
              <a:buFont typeface="Noto Sans Symbols"/>
              <a:buChar char="◈"/>
              <a:defRPr b="0" i="0" sz="16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-29083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🞚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-290829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-290829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-290829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-290829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-290829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80"/>
              <a:buFont typeface="Noto Sans Symbols"/>
              <a:buChar char="◈"/>
              <a:defRPr b="0" i="0" sz="1400" u="none" cap="none" strike="noStrike">
                <a:solidFill>
                  <a:schemeClr val="lt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rgbClr val="F2F2F2"/>
                </a:solidFill>
                <a:latin typeface="Lustria"/>
                <a:ea typeface="Lustria"/>
                <a:cs typeface="Lustria"/>
                <a:sym typeface="Lustri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r-Cyrl-R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5" Type="http://schemas.openxmlformats.org/officeDocument/2006/relationships/image" Target="../media/image8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9"/>
          <p:cNvSpPr txBox="1"/>
          <p:nvPr/>
        </p:nvSpPr>
        <p:spPr>
          <a:xfrm>
            <a:off x="238539" y="4678391"/>
            <a:ext cx="11741426" cy="1828801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b="1" i="0" lang="sr-Cyrl-RS" sz="5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МЕТОДОЛОГИЈА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b="1" i="0" lang="sr-Cyrl-RS" sz="5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НАУЧНОГ ИСТРАЖИВАЊА   </a:t>
            </a:r>
            <a:endParaRPr b="1" i="0" sz="5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8"/>
          <p:cNvPicPr preferRelativeResize="0"/>
          <p:nvPr/>
        </p:nvPicPr>
        <p:blipFill rotWithShape="1">
          <a:blip r:embed="rId3">
            <a:alphaModFix/>
          </a:blip>
          <a:srcRect b="22448" l="20077" r="21539" t="19062"/>
          <a:stretch/>
        </p:blipFill>
        <p:spPr>
          <a:xfrm>
            <a:off x="1" y="1"/>
            <a:ext cx="609599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 rotWithShape="1">
          <a:blip r:embed="rId4">
            <a:alphaModFix/>
          </a:blip>
          <a:srcRect b="22653" l="20193" r="21076" t="18445"/>
          <a:stretch/>
        </p:blipFill>
        <p:spPr>
          <a:xfrm>
            <a:off x="6095999" y="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 rotWithShape="1">
          <a:blip r:embed="rId5">
            <a:alphaModFix/>
          </a:blip>
          <a:srcRect b="23680" l="20539" r="21538" t="18240"/>
          <a:stretch/>
        </p:blipFill>
        <p:spPr>
          <a:xfrm>
            <a:off x="1" y="3429000"/>
            <a:ext cx="609599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 rotWithShape="1">
          <a:blip r:embed="rId6">
            <a:alphaModFix/>
          </a:blip>
          <a:srcRect b="23269" l="20077" r="21193" t="18241"/>
          <a:stretch/>
        </p:blipFill>
        <p:spPr>
          <a:xfrm>
            <a:off x="6095998" y="3428998"/>
            <a:ext cx="6096001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/>
        </p:nvSpPr>
        <p:spPr>
          <a:xfrm>
            <a:off x="231913" y="278294"/>
            <a:ext cx="11728174" cy="808757"/>
          </a:xfrm>
          <a:prstGeom prst="rect">
            <a:avLst/>
          </a:prstGeom>
          <a:solidFill>
            <a:schemeClr val="lt1">
              <a:alpha val="42745"/>
            </a:schemeClr>
          </a:solidFill>
          <a:ln cap="flat" cmpd="sng" w="762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ct val="100000"/>
              <a:buFont typeface="Times New Roman"/>
              <a:buNone/>
            </a:pPr>
            <a:r>
              <a:rPr b="1" lang="sr-Cyrl-RS" sz="5400">
                <a:solidFill>
                  <a:srgbClr val="15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Можеш предложити теме које те занимају.</a:t>
            </a:r>
            <a:endParaRPr b="1" sz="5400">
              <a:solidFill>
                <a:srgbClr val="15151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29"/>
          <p:cNvSpPr txBox="1"/>
          <p:nvPr/>
        </p:nvSpPr>
        <p:spPr>
          <a:xfrm>
            <a:off x="231913" y="1508255"/>
            <a:ext cx="11728174" cy="808757"/>
          </a:xfrm>
          <a:prstGeom prst="rect">
            <a:avLst/>
          </a:prstGeom>
          <a:solidFill>
            <a:schemeClr val="lt1">
              <a:alpha val="42745"/>
            </a:schemeClr>
          </a:solidFill>
          <a:ln cap="flat" cmpd="sng" w="762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800"/>
              <a:buFont typeface="Times New Roman"/>
              <a:buNone/>
            </a:pPr>
            <a:r>
              <a:rPr b="1" lang="sr-Cyrl-RS" sz="4800">
                <a:solidFill>
                  <a:srgbClr val="15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Наставник је ту да те усмери у раду. </a:t>
            </a:r>
            <a:endParaRPr b="1" sz="4800">
              <a:solidFill>
                <a:srgbClr val="15151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231913" y="2738217"/>
            <a:ext cx="11728174" cy="808757"/>
          </a:xfrm>
          <a:prstGeom prst="rect">
            <a:avLst/>
          </a:prstGeom>
          <a:solidFill>
            <a:schemeClr val="lt1">
              <a:alpha val="42745"/>
            </a:schemeClr>
          </a:solidFill>
          <a:ln cap="flat" cmpd="sng" w="762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ct val="100000"/>
              <a:buFont typeface="Times New Roman"/>
              <a:buNone/>
            </a:pPr>
            <a:r>
              <a:rPr b="1" lang="sr-Cyrl-RS" sz="5400">
                <a:solidFill>
                  <a:srgbClr val="15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Упознајеш нове методе истраживања.</a:t>
            </a:r>
            <a:endParaRPr b="1" sz="5400">
              <a:solidFill>
                <a:srgbClr val="15151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231913" y="4045949"/>
            <a:ext cx="11728174" cy="808757"/>
          </a:xfrm>
          <a:prstGeom prst="rect">
            <a:avLst/>
          </a:prstGeom>
          <a:solidFill>
            <a:schemeClr val="lt1">
              <a:alpha val="42745"/>
            </a:schemeClr>
          </a:solidFill>
          <a:ln cap="flat" cmpd="sng" w="762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ct val="100000"/>
              <a:buFont typeface="Times New Roman"/>
              <a:buNone/>
            </a:pPr>
            <a:r>
              <a:rPr b="1" lang="sr-Cyrl-RS" sz="5400">
                <a:solidFill>
                  <a:srgbClr val="15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Стичеш нова знања и вештине. </a:t>
            </a:r>
            <a:endParaRPr b="1" sz="5400">
              <a:solidFill>
                <a:srgbClr val="15151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p29"/>
          <p:cNvSpPr txBox="1"/>
          <p:nvPr/>
        </p:nvSpPr>
        <p:spPr>
          <a:xfrm>
            <a:off x="231913" y="5420141"/>
            <a:ext cx="11728174" cy="808757"/>
          </a:xfrm>
          <a:prstGeom prst="rect">
            <a:avLst/>
          </a:prstGeom>
          <a:solidFill>
            <a:schemeClr val="lt1">
              <a:alpha val="42745"/>
            </a:schemeClr>
          </a:solidFill>
          <a:ln cap="flat" cmpd="sng" w="762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ct val="100000"/>
              <a:buFont typeface="Times New Roman"/>
              <a:buNone/>
            </a:pPr>
            <a:r>
              <a:rPr b="1" lang="sr-Cyrl-RS" sz="5400">
                <a:solidFill>
                  <a:srgbClr val="15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Истражујеш у пару/групи и самостално. </a:t>
            </a:r>
            <a:endParaRPr b="1" sz="5400">
              <a:solidFill>
                <a:srgbClr val="15151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9626" l="0" r="0" t="0"/>
          <a:stretch/>
        </p:blipFill>
        <p:spPr>
          <a:xfrm>
            <a:off x="185034" y="75928"/>
            <a:ext cx="11821932" cy="2720281"/>
          </a:xfrm>
          <a:prstGeom prst="rect">
            <a:avLst/>
          </a:prstGeom>
          <a:noFill/>
          <a:ln>
            <a:noFill/>
          </a:ln>
          <a:effectLst>
            <a:outerShdw blurRad="25400">
              <a:srgbClr val="000000">
                <a:alpha val="45882"/>
              </a:srgbClr>
            </a:outerShdw>
          </a:effectLst>
        </p:spPr>
      </p:pic>
      <p:sp>
        <p:nvSpPr>
          <p:cNvPr id="150" name="Google Shape;150;p20"/>
          <p:cNvSpPr txBox="1"/>
          <p:nvPr/>
        </p:nvSpPr>
        <p:spPr>
          <a:xfrm>
            <a:off x="185034" y="2955235"/>
            <a:ext cx="11821932" cy="954107"/>
          </a:xfrm>
          <a:prstGeom prst="rect">
            <a:avLst/>
          </a:pr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Изборни програм </a:t>
            </a:r>
            <a:r>
              <a:rPr b="1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Методологија научног истраживања </a:t>
            </a: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изучава се две године, у трећем и четвртом разреду, са фондом од 2 часа недељно.  </a:t>
            </a:r>
            <a:endParaRPr b="0" i="0" sz="2800" u="none" cap="none" strike="noStrik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3">
            <a:alphaModFix/>
          </a:blip>
          <a:srcRect b="0" l="0" r="0" t="61980"/>
          <a:stretch/>
        </p:blipFill>
        <p:spPr>
          <a:xfrm>
            <a:off x="185034" y="4068368"/>
            <a:ext cx="11821932" cy="2713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/>
        </p:nvSpPr>
        <p:spPr>
          <a:xfrm>
            <a:off x="124265" y="424070"/>
            <a:ext cx="11943470" cy="1384995"/>
          </a:xfrm>
          <a:prstGeom prst="rect">
            <a:avLst/>
          </a:pr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Ученици имају могућност да додатно истражују оне области које су предмет њиховог интересовања кроз упознавање са различитим методама и начинима истраживања. </a:t>
            </a:r>
            <a:endParaRPr/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10749" l="0" r="2038" t="23167"/>
          <a:stretch/>
        </p:blipFill>
        <p:spPr>
          <a:xfrm>
            <a:off x="124264" y="2226366"/>
            <a:ext cx="11943471" cy="4512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/>
        </p:nvSpPr>
        <p:spPr>
          <a:xfrm>
            <a:off x="265043" y="238539"/>
            <a:ext cx="11622157" cy="2677656"/>
          </a:xfrm>
          <a:prstGeom prst="rect">
            <a:avLst/>
          </a:prstGeom>
          <a:noFill/>
          <a:ln cap="flat" cmpd="sng" w="571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Шта су наши циљеви?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⮚"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Упознавање аспеката научног рада;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⮚"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Развијање интересовања за научна истраживања;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⮚"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Развој позитивног става према науци и научницима;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⮚"/>
            </a:pPr>
            <a:r>
              <a:rPr b="0" i="0" lang="sr-Cyrl-RS" sz="2800" u="none" cap="none" strike="noStrik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Поштовање методологије и етичности. </a:t>
            </a:r>
            <a:endParaRPr b="0" i="0" sz="2800" u="none" cap="none" strike="noStrik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Ideas, Entrepreneurs And Startups - Action Research Clipart - Full Size  Clipart (#1833870) - PinClipart" id="163" name="Google Shape;163;p22"/>
          <p:cNvPicPr preferRelativeResize="0"/>
          <p:nvPr/>
        </p:nvPicPr>
        <p:blipFill rotWithShape="1">
          <a:blip r:embed="rId3">
            <a:alphaModFix/>
          </a:blip>
          <a:srcRect b="19213" l="3005" r="4073" t="0"/>
          <a:stretch/>
        </p:blipFill>
        <p:spPr>
          <a:xfrm>
            <a:off x="1601372" y="2916195"/>
            <a:ext cx="8989255" cy="3822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/>
        </p:nvSpPr>
        <p:spPr>
          <a:xfrm>
            <a:off x="0" y="255103"/>
            <a:ext cx="12192000" cy="914401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Times New Roman"/>
              <a:buNone/>
            </a:pPr>
            <a:r>
              <a:rPr b="1" i="0" lang="sr-Cyrl-RS" sz="5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КОЈЕ СУ НАШЕ ТЕМЕ?</a:t>
            </a:r>
            <a:endParaRPr b="1" i="0" sz="5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descr="Контакти - БГ Наука" id="169" name="Google Shape;169;p2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descr="Контакти - БГ Наука" id="170" name="Google Shape;170;p23"/>
          <p:cNvSpPr/>
          <p:nvPr/>
        </p:nvSpPr>
        <p:spPr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descr="Контакти - БГ Наука" id="171" name="Google Shape;171;p23"/>
          <p:cNvSpPr/>
          <p:nvPr/>
        </p:nvSpPr>
        <p:spPr>
          <a:xfrm>
            <a:off x="6248400" y="35814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Information Society | European Science-Media Hub" id="172" name="Google Shape;1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378226"/>
            <a:ext cx="6248400" cy="547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6248400" y="2001078"/>
            <a:ext cx="5943599" cy="631136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700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sr-Cyrl-RS" sz="5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Истраживања кроз време</a:t>
            </a:r>
            <a:endParaRPr b="1" sz="5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6248401" y="2939498"/>
            <a:ext cx="5943599" cy="631136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sr-Cyrl-RS" sz="5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Долазак до поузданог знања</a:t>
            </a:r>
            <a:endParaRPr b="1" sz="5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6248399" y="3942522"/>
            <a:ext cx="5943599" cy="631136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sr-Cyrl-RS" sz="3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Елементи научног рада </a:t>
            </a:r>
            <a:endParaRPr b="1" sz="3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6248398" y="4945546"/>
            <a:ext cx="5943599" cy="631136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b="1" lang="sr-Cyrl-RS" sz="5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Научници у земљи и свету</a:t>
            </a:r>
            <a:endParaRPr b="1" sz="5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6248401" y="5939457"/>
            <a:ext cx="5943599" cy="631136"/>
          </a:xfrm>
          <a:prstGeom prst="rect">
            <a:avLst/>
          </a:prstGeom>
          <a:gradFill>
            <a:gsLst>
              <a:gs pos="0">
                <a:srgbClr val="E5D087"/>
              </a:gs>
              <a:gs pos="100000">
                <a:srgbClr val="D0B552"/>
              </a:gs>
            </a:gsLst>
            <a:lin ang="5400000" scaled="0"/>
          </a:gradFill>
          <a:ln cap="flat" cmpd="sng" w="57150">
            <a:solidFill>
              <a:srgbClr val="5B4936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dir="5400000" dist="38100">
              <a:srgbClr val="000000">
                <a:alpha val="74901"/>
              </a:srgbClr>
            </a:outerShdw>
          </a:effectLst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mes New Roman"/>
              <a:buNone/>
            </a:pPr>
            <a:r>
              <a:rPr b="1" lang="sr-Cyrl-RS" sz="3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Научне институције</a:t>
            </a:r>
            <a:endParaRPr b="1" sz="3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5688" y="1228397"/>
            <a:ext cx="4956312" cy="440120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0" y="1228397"/>
            <a:ext cx="7116914" cy="4401205"/>
          </a:xfrm>
          <a:prstGeom prst="rect">
            <a:avLst/>
          </a:prstGeom>
          <a:solidFill>
            <a:srgbClr val="5E381D">
              <a:alpha val="49803"/>
            </a:srgbClr>
          </a:solidFill>
          <a:ln cap="flat" cmpd="sng" w="57150">
            <a:solidFill>
              <a:srgbClr val="D3AF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Истражујемо: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Открића старих цивилизација;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Научне револуције и случајна открића;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Присуство науке у свакодневном животу;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Изазове науке;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Поступак научног истраживања;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Фазе и методе истраживања;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Положај научника кроз време;</a:t>
            </a:r>
            <a:endParaRPr/>
          </a:p>
          <a:p>
            <a:pPr indent="-457200" lvl="0" marL="457200" marR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⮚"/>
            </a:pPr>
            <a:r>
              <a:rPr lang="sr-Cyrl-RS" sz="2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Научне институције у земљи  и свету.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/>
          <p:nvPr/>
        </p:nvSpPr>
        <p:spPr>
          <a:xfrm>
            <a:off x="0" y="3024621"/>
            <a:ext cx="12192000" cy="808757"/>
          </a:xfrm>
          <a:prstGeom prst="rect">
            <a:avLst/>
          </a:prstGeom>
          <a:solidFill>
            <a:schemeClr val="lt1">
              <a:alpha val="42745"/>
            </a:schemeClr>
          </a:solidFill>
          <a:ln cap="flat" cmpd="sng" w="762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ct val="100000"/>
              <a:buFont typeface="Times New Roman"/>
              <a:buNone/>
            </a:pPr>
            <a:r>
              <a:rPr b="1" lang="sr-Cyrl-RS" sz="5400">
                <a:solidFill>
                  <a:srgbClr val="15151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Шта су наши ученици до сада истражили?</a:t>
            </a:r>
            <a:endParaRPr b="1" sz="5400">
              <a:solidFill>
                <a:srgbClr val="15151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World Federation of Science Journalists | LinkedIn" id="189" name="Google Shape;18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446" y="0"/>
            <a:ext cx="12192000" cy="286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 rotWithShape="1">
          <a:blip r:embed="rId3">
            <a:alphaModFix/>
          </a:blip>
          <a:srcRect b="23268" l="20077" r="21193" t="18446"/>
          <a:stretch/>
        </p:blipFill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6"/>
          <p:cNvPicPr preferRelativeResize="0"/>
          <p:nvPr/>
        </p:nvPicPr>
        <p:blipFill rotWithShape="1">
          <a:blip r:embed="rId4">
            <a:alphaModFix/>
          </a:blip>
          <a:srcRect b="22038" l="20308" r="22115" t="18652"/>
          <a:stretch/>
        </p:blipFill>
        <p:spPr>
          <a:xfrm>
            <a:off x="6095998" y="1"/>
            <a:ext cx="609600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5">
            <a:alphaModFix/>
          </a:blip>
          <a:srcRect b="23268" l="19846" r="20960" t="18446"/>
          <a:stretch/>
        </p:blipFill>
        <p:spPr>
          <a:xfrm>
            <a:off x="0" y="3165230"/>
            <a:ext cx="6095998" cy="369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 rotWithShape="1">
          <a:blip r:embed="rId6">
            <a:alphaModFix/>
          </a:blip>
          <a:srcRect b="23474" l="19846" r="22001" t="18652"/>
          <a:stretch/>
        </p:blipFill>
        <p:spPr>
          <a:xfrm>
            <a:off x="6095995" y="3428999"/>
            <a:ext cx="6096001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 b="22654" l="19731" r="21538" t="18652"/>
          <a:stretch/>
        </p:blipFill>
        <p:spPr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7"/>
          <p:cNvPicPr preferRelativeResize="0"/>
          <p:nvPr/>
        </p:nvPicPr>
        <p:blipFill rotWithShape="1">
          <a:blip r:embed="rId4">
            <a:alphaModFix/>
          </a:blip>
          <a:srcRect b="23885" l="20423" r="21193" t="18240"/>
          <a:stretch/>
        </p:blipFill>
        <p:spPr>
          <a:xfrm>
            <a:off x="6095998" y="1"/>
            <a:ext cx="6096001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 rotWithShape="1">
          <a:blip r:embed="rId5">
            <a:alphaModFix/>
          </a:blip>
          <a:srcRect b="13622" l="19962" r="21769" t="19062"/>
          <a:stretch/>
        </p:blipFill>
        <p:spPr>
          <a:xfrm>
            <a:off x="0" y="3428999"/>
            <a:ext cx="6095998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 rotWithShape="1">
          <a:blip r:embed="rId6">
            <a:alphaModFix/>
          </a:blip>
          <a:srcRect b="24294" l="20423" r="21422" t="19472"/>
          <a:stretch/>
        </p:blipFill>
        <p:spPr>
          <a:xfrm>
            <a:off x="6095996" y="3428999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000000"/>
      </a:dk1>
      <a:lt1>
        <a:srgbClr val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